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69" r:id="rId19"/>
    <p:sldId id="273" r:id="rId20"/>
    <p:sldId id="275" r:id="rId21"/>
    <p:sldId id="274" r:id="rId22"/>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83CCFA-B8CE-461F-A582-790CDAC4E327}" type="datetimeFigureOut">
              <a:rPr lang="es-PA" smtClean="0"/>
              <a:t>06/12/2013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9E6C1C-4590-44D7-ACB4-260250466E2F}" type="slidenum">
              <a:rPr lang="es-PA" smtClean="0"/>
              <a:t>‹Nº›</a:t>
            </a:fld>
            <a:endParaRPr lang="es-P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C83CCFA-B8CE-461F-A582-790CDAC4E327}" type="datetimeFigureOut">
              <a:rPr lang="es-PA" smtClean="0"/>
              <a:t>06/12/2013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C83CCFA-B8CE-461F-A582-790CDAC4E327}" type="datetimeFigureOut">
              <a:rPr lang="es-PA" smtClean="0"/>
              <a:t>06/12/2013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60463856-C403-429D-A26C-BD4F18A8846B}" type="datetimeFigureOut">
              <a:rPr lang="es-PA" smtClean="0">
                <a:solidFill>
                  <a:srgbClr val="DBF5F9">
                    <a:shade val="90000"/>
                  </a:srgbClr>
                </a:solidFill>
              </a:rPr>
              <a:pPr/>
              <a:t>06/12/2013</a:t>
            </a:fld>
            <a:endParaRPr lang="es-PA">
              <a:solidFill>
                <a:srgbClr val="DBF5F9">
                  <a:shade val="90000"/>
                </a:srgbClr>
              </a:solidFill>
            </a:endParaRPr>
          </a:p>
        </p:txBody>
      </p:sp>
      <p:sp>
        <p:nvSpPr>
          <p:cNvPr id="19" name="Footer Placeholder 18"/>
          <p:cNvSpPr>
            <a:spLocks noGrp="1"/>
          </p:cNvSpPr>
          <p:nvPr>
            <p:ph type="ftr" sz="quarter" idx="11"/>
          </p:nvPr>
        </p:nvSpPr>
        <p:spPr/>
        <p:txBody>
          <a:bodyPr/>
          <a:lstStyle/>
          <a:p>
            <a:endParaRPr lang="es-PA">
              <a:solidFill>
                <a:srgbClr val="DBF5F9">
                  <a:shade val="90000"/>
                </a:srgbClr>
              </a:solidFill>
            </a:endParaRPr>
          </a:p>
        </p:txBody>
      </p:sp>
      <p:sp>
        <p:nvSpPr>
          <p:cNvPr id="27" name="Slide Number Placeholder 26"/>
          <p:cNvSpPr>
            <a:spLocks noGrp="1"/>
          </p:cNvSpPr>
          <p:nvPr>
            <p:ph type="sldNum" sz="quarter" idx="12"/>
          </p:nvPr>
        </p:nvSpPr>
        <p:spPr/>
        <p:txBody>
          <a:bodyPr/>
          <a:lstStyle/>
          <a:p>
            <a:fld id="{E96D704E-417C-472D-8305-F7C10C87446B}" type="slidenum">
              <a:rPr lang="es-PA" smtClean="0">
                <a:solidFill>
                  <a:srgbClr val="DBF5F9">
                    <a:shade val="90000"/>
                  </a:srgbClr>
                </a:solidFill>
              </a:rPr>
              <a:pPr/>
              <a:t>‹Nº›</a:t>
            </a:fld>
            <a:endParaRPr lang="es-PA">
              <a:solidFill>
                <a:srgbClr val="DBF5F9">
                  <a:shade val="90000"/>
                </a:srgbClr>
              </a:solidFill>
            </a:endParaRPr>
          </a:p>
        </p:txBody>
      </p:sp>
    </p:spTree>
    <p:extLst>
      <p:ext uri="{BB962C8B-B14F-4D97-AF65-F5344CB8AC3E}">
        <p14:creationId xmlns:p14="http://schemas.microsoft.com/office/powerpoint/2010/main" val="358056390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5" name="Footer Placeholder 4"/>
          <p:cNvSpPr>
            <a:spLocks noGrp="1"/>
          </p:cNvSpPr>
          <p:nvPr>
            <p:ph type="ftr" sz="quarter" idx="11"/>
          </p:nvPr>
        </p:nvSpPr>
        <p:spPr/>
        <p:txBody>
          <a:bodyPr/>
          <a:lstStyle/>
          <a:p>
            <a:endParaRPr lang="es-PA">
              <a:solidFill>
                <a:srgbClr val="04617B">
                  <a:shade val="90000"/>
                </a:srgbClr>
              </a:solidFill>
            </a:endParaRPr>
          </a:p>
        </p:txBody>
      </p:sp>
      <p:sp>
        <p:nvSpPr>
          <p:cNvPr id="6" name="Slide Number Placeholder 5"/>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162604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60463856-C403-429D-A26C-BD4F18A8846B}" type="datetimeFigureOut">
              <a:rPr lang="es-PA" smtClean="0">
                <a:solidFill>
                  <a:srgbClr val="DBF5F9">
                    <a:shade val="90000"/>
                  </a:srgbClr>
                </a:solidFill>
              </a:rPr>
              <a:pPr/>
              <a:t>06/12/2013</a:t>
            </a:fld>
            <a:endParaRPr lang="es-PA">
              <a:solidFill>
                <a:srgbClr val="DBF5F9">
                  <a:shade val="90000"/>
                </a:srgbClr>
              </a:solidFill>
            </a:endParaRPr>
          </a:p>
        </p:txBody>
      </p:sp>
      <p:sp>
        <p:nvSpPr>
          <p:cNvPr id="5" name="Footer Placeholder 4"/>
          <p:cNvSpPr>
            <a:spLocks noGrp="1"/>
          </p:cNvSpPr>
          <p:nvPr>
            <p:ph type="ftr" sz="quarter" idx="11"/>
          </p:nvPr>
        </p:nvSpPr>
        <p:spPr/>
        <p:txBody>
          <a:bodyPr/>
          <a:lstStyle/>
          <a:p>
            <a:endParaRPr lang="es-PA">
              <a:solidFill>
                <a:srgbClr val="DBF5F9">
                  <a:shade val="90000"/>
                </a:srgbClr>
              </a:solidFill>
            </a:endParaRPr>
          </a:p>
        </p:txBody>
      </p:sp>
      <p:sp>
        <p:nvSpPr>
          <p:cNvPr id="6" name="Slide Number Placeholder 5"/>
          <p:cNvSpPr>
            <a:spLocks noGrp="1"/>
          </p:cNvSpPr>
          <p:nvPr>
            <p:ph type="sldNum" sz="quarter" idx="12"/>
          </p:nvPr>
        </p:nvSpPr>
        <p:spPr/>
        <p:txBody>
          <a:bodyPr/>
          <a:lstStyle/>
          <a:p>
            <a:fld id="{E96D704E-417C-472D-8305-F7C10C87446B}" type="slidenum">
              <a:rPr lang="es-PA" smtClean="0">
                <a:solidFill>
                  <a:srgbClr val="DBF5F9">
                    <a:shade val="90000"/>
                  </a:srgbClr>
                </a:solidFill>
              </a:rPr>
              <a:pPr/>
              <a:t>‹Nº›</a:t>
            </a:fld>
            <a:endParaRPr lang="es-PA">
              <a:solidFill>
                <a:srgbClr val="DBF5F9">
                  <a:shade val="90000"/>
                </a:srgbClr>
              </a:solidFill>
            </a:endParaRPr>
          </a:p>
        </p:txBody>
      </p:sp>
    </p:spTree>
    <p:extLst>
      <p:ext uri="{BB962C8B-B14F-4D97-AF65-F5344CB8AC3E}">
        <p14:creationId xmlns:p14="http://schemas.microsoft.com/office/powerpoint/2010/main" val="25435591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6" name="Footer Placeholder 5"/>
          <p:cNvSpPr>
            <a:spLocks noGrp="1"/>
          </p:cNvSpPr>
          <p:nvPr>
            <p:ph type="ftr" sz="quarter" idx="11"/>
          </p:nvPr>
        </p:nvSpPr>
        <p:spPr/>
        <p:txBody>
          <a:bodyPr/>
          <a:lstStyle/>
          <a:p>
            <a:endParaRPr lang="es-PA">
              <a:solidFill>
                <a:srgbClr val="04617B">
                  <a:shade val="90000"/>
                </a:srgbClr>
              </a:solidFill>
            </a:endParaRPr>
          </a:p>
        </p:txBody>
      </p:sp>
      <p:sp>
        <p:nvSpPr>
          <p:cNvPr id="7" name="Slide Number Placeholder 6"/>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196596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8" name="Footer Placeholder 7"/>
          <p:cNvSpPr>
            <a:spLocks noGrp="1"/>
          </p:cNvSpPr>
          <p:nvPr>
            <p:ph type="ftr" sz="quarter" idx="11"/>
          </p:nvPr>
        </p:nvSpPr>
        <p:spPr/>
        <p:txBody>
          <a:bodyPr/>
          <a:lstStyle/>
          <a:p>
            <a:endParaRPr lang="es-PA">
              <a:solidFill>
                <a:srgbClr val="04617B">
                  <a:shade val="90000"/>
                </a:srgbClr>
              </a:solidFill>
            </a:endParaRPr>
          </a:p>
        </p:txBody>
      </p:sp>
      <p:sp>
        <p:nvSpPr>
          <p:cNvPr id="9" name="Slide Number Placeholder 8"/>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215800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4" name="Footer Placeholder 3"/>
          <p:cNvSpPr>
            <a:spLocks noGrp="1"/>
          </p:cNvSpPr>
          <p:nvPr>
            <p:ph type="ftr" sz="quarter" idx="11"/>
          </p:nvPr>
        </p:nvSpPr>
        <p:spPr/>
        <p:txBody>
          <a:bodyPr/>
          <a:lstStyle/>
          <a:p>
            <a:endParaRPr lang="es-PA">
              <a:solidFill>
                <a:srgbClr val="04617B">
                  <a:shade val="90000"/>
                </a:srgbClr>
              </a:solidFill>
            </a:endParaRPr>
          </a:p>
        </p:txBody>
      </p:sp>
      <p:sp>
        <p:nvSpPr>
          <p:cNvPr id="5" name="Slide Number Placeholder 4"/>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418217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3" name="Footer Placeholder 2"/>
          <p:cNvSpPr>
            <a:spLocks noGrp="1"/>
          </p:cNvSpPr>
          <p:nvPr>
            <p:ph type="ftr" sz="quarter" idx="11"/>
          </p:nvPr>
        </p:nvSpPr>
        <p:spPr/>
        <p:txBody>
          <a:bodyPr/>
          <a:lstStyle/>
          <a:p>
            <a:endParaRPr lang="es-PA">
              <a:solidFill>
                <a:srgbClr val="04617B">
                  <a:shade val="90000"/>
                </a:srgbClr>
              </a:solidFill>
            </a:endParaRPr>
          </a:p>
        </p:txBody>
      </p:sp>
      <p:sp>
        <p:nvSpPr>
          <p:cNvPr id="4" name="Slide Number Placeholder 3"/>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79339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6" name="Footer Placeholder 5"/>
          <p:cNvSpPr>
            <a:spLocks noGrp="1"/>
          </p:cNvSpPr>
          <p:nvPr>
            <p:ph type="ftr" sz="quarter" idx="11"/>
          </p:nvPr>
        </p:nvSpPr>
        <p:spPr/>
        <p:txBody>
          <a:bodyPr/>
          <a:lstStyle/>
          <a:p>
            <a:endParaRPr lang="es-PA">
              <a:solidFill>
                <a:srgbClr val="04617B">
                  <a:shade val="90000"/>
                </a:srgbClr>
              </a:solidFill>
            </a:endParaRPr>
          </a:p>
        </p:txBody>
      </p:sp>
      <p:sp>
        <p:nvSpPr>
          <p:cNvPr id="7" name="Slide Number Placeholder 6"/>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176122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C83CCFA-B8CE-461F-A582-790CDAC4E327}" type="datetimeFigureOut">
              <a:rPr lang="es-PA" smtClean="0"/>
              <a:t>06/12/2013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6" name="Footer Placeholder 5"/>
          <p:cNvSpPr>
            <a:spLocks noGrp="1"/>
          </p:cNvSpPr>
          <p:nvPr>
            <p:ph type="ftr" sz="quarter" idx="11"/>
          </p:nvPr>
        </p:nvSpPr>
        <p:spPr/>
        <p:txBody>
          <a:bodyPr/>
          <a:lstStyle/>
          <a:p>
            <a:endParaRPr lang="es-P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1857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5" name="Footer Placeholder 4"/>
          <p:cNvSpPr>
            <a:spLocks noGrp="1"/>
          </p:cNvSpPr>
          <p:nvPr>
            <p:ph type="ftr" sz="quarter" idx="11"/>
          </p:nvPr>
        </p:nvSpPr>
        <p:spPr/>
        <p:txBody>
          <a:bodyPr/>
          <a:lstStyle/>
          <a:p>
            <a:endParaRPr lang="es-PA">
              <a:solidFill>
                <a:srgbClr val="04617B">
                  <a:shade val="90000"/>
                </a:srgbClr>
              </a:solidFill>
            </a:endParaRPr>
          </a:p>
        </p:txBody>
      </p:sp>
      <p:sp>
        <p:nvSpPr>
          <p:cNvPr id="6" name="Slide Number Placeholder 5"/>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277011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5" name="Footer Placeholder 4"/>
          <p:cNvSpPr>
            <a:spLocks noGrp="1"/>
          </p:cNvSpPr>
          <p:nvPr>
            <p:ph type="ftr" sz="quarter" idx="11"/>
          </p:nvPr>
        </p:nvSpPr>
        <p:spPr/>
        <p:txBody>
          <a:bodyPr/>
          <a:lstStyle/>
          <a:p>
            <a:endParaRPr lang="es-PA">
              <a:solidFill>
                <a:srgbClr val="04617B">
                  <a:shade val="90000"/>
                </a:srgbClr>
              </a:solidFill>
            </a:endParaRPr>
          </a:p>
        </p:txBody>
      </p:sp>
      <p:sp>
        <p:nvSpPr>
          <p:cNvPr id="6" name="Slide Number Placeholder 5"/>
          <p:cNvSpPr>
            <a:spLocks noGrp="1"/>
          </p:cNvSpPr>
          <p:nvPr>
            <p:ph type="sldNum" sz="quarter" idx="12"/>
          </p:nvPr>
        </p:nvSpPr>
        <p:spPr/>
        <p:txBody>
          <a:body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spTree>
    <p:extLst>
      <p:ext uri="{BB962C8B-B14F-4D97-AF65-F5344CB8AC3E}">
        <p14:creationId xmlns:p14="http://schemas.microsoft.com/office/powerpoint/2010/main" val="114314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3C83CCFA-B8CE-461F-A582-790CDAC4E327}" type="datetimeFigureOut">
              <a:rPr lang="es-PA" smtClean="0"/>
              <a:t>06/12/2013</a:t>
            </a:fld>
            <a:endParaRPr lang="es-PA"/>
          </a:p>
        </p:txBody>
      </p:sp>
      <p:sp>
        <p:nvSpPr>
          <p:cNvPr id="91" name="Footer Placeholder 90"/>
          <p:cNvSpPr>
            <a:spLocks noGrp="1"/>
          </p:cNvSpPr>
          <p:nvPr>
            <p:ph type="ftr" sz="quarter" idx="11"/>
          </p:nvPr>
        </p:nvSpPr>
        <p:spPr/>
        <p:txBody>
          <a:bodyPr/>
          <a:lstStyle/>
          <a:p>
            <a:endParaRPr lang="es-PA"/>
          </a:p>
        </p:txBody>
      </p:sp>
      <p:sp>
        <p:nvSpPr>
          <p:cNvPr id="92" name="Slide Number Placeholder 91"/>
          <p:cNvSpPr>
            <a:spLocks noGrp="1"/>
          </p:cNvSpPr>
          <p:nvPr>
            <p:ph type="sldNum" sz="quarter" idx="12"/>
          </p:nvPr>
        </p:nvSpPr>
        <p:spPr/>
        <p:txBody>
          <a:bodyPr/>
          <a:lstStyle/>
          <a:p>
            <a:fld id="{F89E6C1C-4590-44D7-ACB4-260250466E2F}"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3C83CCFA-B8CE-461F-A582-790CDAC4E327}" type="datetimeFigureOut">
              <a:rPr lang="es-PA" smtClean="0"/>
              <a:t>06/12/2013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C83CCFA-B8CE-461F-A582-790CDAC4E327}" type="datetimeFigureOut">
              <a:rPr lang="es-PA" smtClean="0"/>
              <a:t>06/12/2013</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C83CCFA-B8CE-461F-A582-790CDAC4E327}" type="datetimeFigureOut">
              <a:rPr lang="es-PA" smtClean="0"/>
              <a:t>06/12/2013</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3CCFA-B8CE-461F-A582-790CDAC4E327}" type="datetimeFigureOut">
              <a:rPr lang="es-PA" smtClean="0"/>
              <a:t>06/12/2013</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F89E6C1C-4590-44D7-ACB4-260250466E2F}"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83CCFA-B8CE-461F-A582-790CDAC4E327}" type="datetimeFigureOut">
              <a:rPr lang="es-PA" smtClean="0"/>
              <a:t>06/12/2013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89E6C1C-4590-44D7-ACB4-260250466E2F}" type="slidenum">
              <a:rPr lang="es-PA" smtClean="0"/>
              <a:t>‹Nº›</a:t>
            </a:fld>
            <a:endParaRPr lang="es-P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3C83CCFA-B8CE-461F-A582-790CDAC4E327}" type="datetimeFigureOut">
              <a:rPr lang="es-PA" smtClean="0"/>
              <a:t>06/12/2013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89E6C1C-4590-44D7-ACB4-260250466E2F}" type="slidenum">
              <a:rPr lang="es-PA" smtClean="0"/>
              <a:t>‹Nº›</a:t>
            </a:fld>
            <a:endParaRPr lang="es-P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83CCFA-B8CE-461F-A582-790CDAC4E327}" type="datetimeFigureOut">
              <a:rPr lang="es-PA" smtClean="0"/>
              <a:t>06/12/2013</a:t>
            </a:fld>
            <a:endParaRPr lang="es-P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P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89E6C1C-4590-44D7-ACB4-260250466E2F}"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463856-C403-429D-A26C-BD4F18A8846B}" type="datetimeFigureOut">
              <a:rPr lang="es-PA" smtClean="0">
                <a:solidFill>
                  <a:srgbClr val="04617B">
                    <a:shade val="90000"/>
                  </a:srgbClr>
                </a:solidFill>
              </a:rPr>
              <a:pPr/>
              <a:t>06/12/2013</a:t>
            </a:fld>
            <a:endParaRPr lang="es-P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6D704E-417C-472D-8305-F7C10C87446B}" type="slidenum">
              <a:rPr lang="es-PA" smtClean="0">
                <a:solidFill>
                  <a:srgbClr val="04617B">
                    <a:shade val="90000"/>
                  </a:srgbClr>
                </a:solidFill>
              </a:rPr>
              <a:pPr/>
              <a:t>‹Nº›</a:t>
            </a:fld>
            <a:endParaRPr lang="es-P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75268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060848"/>
            <a:ext cx="4419600" cy="2606008"/>
          </a:xfrm>
        </p:spPr>
        <p:txBody>
          <a:bodyPr>
            <a:normAutofit fontScale="90000"/>
          </a:bodyPr>
          <a:lstStyle/>
          <a:p>
            <a:r>
              <a:rPr lang="es-PA" dirty="0" smtClean="0"/>
              <a:t>La experiencia del Consejo de Concertación Nacional para el Desarrollo de Panamá</a:t>
            </a:r>
            <a:endParaRPr lang="es-PA" dirty="0"/>
          </a:p>
        </p:txBody>
      </p:sp>
      <p:sp>
        <p:nvSpPr>
          <p:cNvPr id="3" name="2 Subtítulo"/>
          <p:cNvSpPr>
            <a:spLocks noGrp="1"/>
          </p:cNvSpPr>
          <p:nvPr>
            <p:ph type="subTitle" idx="1"/>
          </p:nvPr>
        </p:nvSpPr>
        <p:spPr>
          <a:xfrm>
            <a:off x="1907704" y="4941168"/>
            <a:ext cx="6400800" cy="1345704"/>
          </a:xfrm>
        </p:spPr>
        <p:txBody>
          <a:bodyPr>
            <a:normAutofit/>
          </a:bodyPr>
          <a:lstStyle/>
          <a:p>
            <a:pPr algn="r"/>
            <a:r>
              <a:rPr lang="es-PA" sz="2400" dirty="0" err="1" smtClean="0"/>
              <a:t>Mgtra</a:t>
            </a:r>
            <a:r>
              <a:rPr lang="es-PA" sz="2400" dirty="0" smtClean="0"/>
              <a:t>. Jenny Vergara </a:t>
            </a:r>
            <a:r>
              <a:rPr lang="es-PA" sz="2400" dirty="0" err="1" smtClean="0"/>
              <a:t>Sibauste</a:t>
            </a:r>
            <a:endParaRPr lang="es-PA" sz="2400" dirty="0" smtClean="0"/>
          </a:p>
          <a:p>
            <a:pPr algn="r"/>
            <a:r>
              <a:rPr lang="es-PA" sz="2000" dirty="0" smtClean="0"/>
              <a:t>Consejo Nacional de Contraloría Social del Sistema Público de Servicios de Salud</a:t>
            </a:r>
            <a:endParaRPr lang="es-PA" sz="2000" dirty="0"/>
          </a:p>
        </p:txBody>
      </p:sp>
    </p:spTree>
    <p:extLst>
      <p:ext uri="{BB962C8B-B14F-4D97-AF65-F5344CB8AC3E}">
        <p14:creationId xmlns:p14="http://schemas.microsoft.com/office/powerpoint/2010/main" val="55701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999282"/>
          </a:xfrm>
        </p:spPr>
        <p:txBody>
          <a:bodyPr>
            <a:normAutofit/>
          </a:bodyPr>
          <a:lstStyle/>
          <a:p>
            <a:r>
              <a:rPr lang="es-PA" sz="4000" dirty="0" smtClean="0"/>
              <a:t>Bienestar y Equidad</a:t>
            </a:r>
            <a:endParaRPr lang="es-PA" sz="4000" dirty="0"/>
          </a:p>
        </p:txBody>
      </p:sp>
      <p:sp>
        <p:nvSpPr>
          <p:cNvPr id="3" name="2 Marcador de contenido"/>
          <p:cNvSpPr>
            <a:spLocks noGrp="1"/>
          </p:cNvSpPr>
          <p:nvPr>
            <p:ph idx="1"/>
          </p:nvPr>
        </p:nvSpPr>
        <p:spPr>
          <a:xfrm>
            <a:off x="457200" y="1700808"/>
            <a:ext cx="8229600" cy="4425355"/>
          </a:xfrm>
        </p:spPr>
        <p:txBody>
          <a:bodyPr/>
          <a:lstStyle/>
          <a:p>
            <a:r>
              <a:rPr lang="es-PA" dirty="0" smtClean="0"/>
              <a:t>Los acuerdos enfatizan la importancia de la expansión de las oportunidades de inserción económica productiva, incluyendo la ampliación de la base empresarial, el adecuado acceso al crédito y a otros activos productivos (titulación de tierras) y el desarrollo de las habilidades y capacidades de la población excluida para aprovechar esas oportunidades.</a:t>
            </a:r>
          </a:p>
          <a:p>
            <a:r>
              <a:rPr lang="es-PA" dirty="0" smtClean="0"/>
              <a:t>Se adopta como mínimo social el derecho al trabajo y el ingreso  a través de la promoción de actividades productivas que generen trabajo, empleo e ingreso sostenible en condiciones equitativas, dignas y decentes.</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53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000" dirty="0" smtClean="0"/>
              <a:t>Medio ambiente sano</a:t>
            </a:r>
            <a:endParaRPr lang="es-PA" sz="4000" dirty="0"/>
          </a:p>
        </p:txBody>
      </p:sp>
      <p:sp>
        <p:nvSpPr>
          <p:cNvPr id="3" name="2 Marcador de contenido"/>
          <p:cNvSpPr>
            <a:spLocks noGrp="1"/>
          </p:cNvSpPr>
          <p:nvPr>
            <p:ph idx="1"/>
          </p:nvPr>
        </p:nvSpPr>
        <p:spPr/>
        <p:txBody>
          <a:bodyPr/>
          <a:lstStyle/>
          <a:p>
            <a:r>
              <a:rPr lang="es-PA" dirty="0" smtClean="0"/>
              <a:t>Se adopta como mínimo social el derecho a un medio ambiente sano, garantizando el aprovechamiento sostenible de los recursos y el medioambiente en todas las actividades de infraestructura y productivas, así como el mejoramiento del acceso sostenible a agua potable, la protección de las cuencas en el país, el tratamiento adecuado de desechos sólidos, líquidos y tóxicos, el establecimiento de planes de ordenamiento territorial con participación ciudadana y el fortalecimiento de los programas de vigilancia epidemiológica y de control de vectores.</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230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23219"/>
            <a:ext cx="8229600" cy="1143000"/>
          </a:xfrm>
        </p:spPr>
        <p:txBody>
          <a:bodyPr>
            <a:noAutofit/>
          </a:bodyPr>
          <a:lstStyle/>
          <a:p>
            <a:r>
              <a:rPr lang="es-PA" dirty="0" smtClean="0"/>
              <a:t>Un Panamá más equilibrado territorialmente</a:t>
            </a:r>
            <a:endParaRPr lang="es-PA" dirty="0"/>
          </a:p>
        </p:txBody>
      </p:sp>
      <p:sp>
        <p:nvSpPr>
          <p:cNvPr id="3" name="2 Marcador de contenido"/>
          <p:cNvSpPr>
            <a:spLocks noGrp="1"/>
          </p:cNvSpPr>
          <p:nvPr>
            <p:ph idx="1"/>
          </p:nvPr>
        </p:nvSpPr>
        <p:spPr>
          <a:xfrm>
            <a:off x="457200" y="1988840"/>
            <a:ext cx="8229600" cy="4137323"/>
          </a:xfrm>
        </p:spPr>
        <p:txBody>
          <a:bodyPr/>
          <a:lstStyle/>
          <a:p>
            <a:r>
              <a:rPr lang="es-PA" dirty="0" smtClean="0"/>
              <a:t>Se adoptó un conjunto de acuerdos relacionados con la provisión de servicios, la dotación adecuada de infraestructura, la gestión territorial y la descentralización, los cuales se plantean de manera explícita para cerrar esas brechas territoriales.</a:t>
            </a:r>
          </a:p>
          <a:p>
            <a:r>
              <a:rPr lang="es-PA" dirty="0" smtClean="0"/>
              <a:t>Los acuerdos sobre descentralización, desde la óptica de la modernización institucional y de la reforma del Estado, van a fortalecer la voz de los corregimientos, distritos, provincias y comarcas indígenas y su incidencia en la formulación y ejecución de políticas públicas.</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25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70992"/>
          </a:xfrm>
        </p:spPr>
        <p:txBody>
          <a:bodyPr>
            <a:noAutofit/>
          </a:bodyPr>
          <a:lstStyle/>
          <a:p>
            <a:r>
              <a:rPr lang="es-PA" dirty="0" smtClean="0"/>
              <a:t>Una sociedad más democrática y más ética</a:t>
            </a:r>
            <a:endParaRPr lang="es-PA" dirty="0"/>
          </a:p>
        </p:txBody>
      </p:sp>
      <p:sp>
        <p:nvSpPr>
          <p:cNvPr id="3" name="2 Marcador de contenido"/>
          <p:cNvSpPr>
            <a:spLocks noGrp="1"/>
          </p:cNvSpPr>
          <p:nvPr>
            <p:ph idx="1"/>
          </p:nvPr>
        </p:nvSpPr>
        <p:spPr>
          <a:xfrm>
            <a:off x="457200" y="1988841"/>
            <a:ext cx="8229600" cy="3888432"/>
          </a:xfrm>
        </p:spPr>
        <p:txBody>
          <a:bodyPr/>
          <a:lstStyle/>
          <a:p>
            <a:r>
              <a:rPr lang="es-PA" dirty="0" smtClean="0"/>
              <a:t>Los acuerdos subrayaron la importancia de una cultura ética que impregne todo el funcionamiento de la sociedad panameña en cuanto al desarrollo de una cultura cívica democrática y el fortalecimiento de la transparencia, la eficiencia y la rendición de cuentas en la gestión pública.</a:t>
            </a:r>
          </a:p>
          <a:p>
            <a:r>
              <a:rPr lang="es-PA" dirty="0" smtClean="0"/>
              <a:t>Se decidió fortalecer el carácter vinculante de los acuerdos alcanzados en el Pacto de Estado por la Justicia, al adoptarlos como parte de los acuerdos de la Concertación.</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851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r>
              <a:rPr lang="es-PA" dirty="0" smtClean="0"/>
              <a:t>Leyes producto de Concertación</a:t>
            </a:r>
            <a:endParaRPr lang="es-PA" dirty="0"/>
          </a:p>
        </p:txBody>
      </p:sp>
      <p:sp>
        <p:nvSpPr>
          <p:cNvPr id="3" name="2 Marcador de contenido"/>
          <p:cNvSpPr>
            <a:spLocks noGrp="1"/>
          </p:cNvSpPr>
          <p:nvPr>
            <p:ph idx="1"/>
          </p:nvPr>
        </p:nvSpPr>
        <p:spPr>
          <a:xfrm>
            <a:off x="467544" y="1772816"/>
            <a:ext cx="8229600" cy="3773016"/>
          </a:xfrm>
        </p:spPr>
        <p:txBody>
          <a:bodyPr/>
          <a:lstStyle/>
          <a:p>
            <a:r>
              <a:rPr lang="es-PA" dirty="0" smtClean="0"/>
              <a:t>Ley Marco de Responsabilidad Fiscal Social (2007)</a:t>
            </a:r>
          </a:p>
          <a:p>
            <a:r>
              <a:rPr lang="es-PA" dirty="0" smtClean="0"/>
              <a:t>Ley de creación del Consejo de la Concertación Nacional para el Desarrollo, con sus objetivos, estructura y funciones (2007)</a:t>
            </a:r>
          </a:p>
          <a:p>
            <a:r>
              <a:rPr lang="es-PA" dirty="0" smtClean="0"/>
              <a:t>Ley Marco de Participación Ciudadana (2007/1er </a:t>
            </a:r>
            <a:r>
              <a:rPr lang="es-PA" dirty="0" err="1" smtClean="0"/>
              <a:t>Sem</a:t>
            </a:r>
            <a:r>
              <a:rPr lang="es-PA" dirty="0" smtClean="0"/>
              <a:t> 2008)</a:t>
            </a:r>
          </a:p>
          <a:p>
            <a:r>
              <a:rPr lang="es-PA" dirty="0" smtClean="0"/>
              <a:t>Ley Marco de Descentralización (1er </a:t>
            </a:r>
            <a:r>
              <a:rPr lang="es-PA" dirty="0" err="1" smtClean="0"/>
              <a:t>sem</a:t>
            </a:r>
            <a:r>
              <a:rPr lang="es-PA" dirty="0" smtClean="0"/>
              <a:t> 2008)</a:t>
            </a:r>
          </a:p>
          <a:p>
            <a:r>
              <a:rPr lang="es-PA" dirty="0" smtClean="0"/>
              <a:t>Ley Marco de Transformación del Sistema Público de Salud (1er </a:t>
            </a:r>
            <a:r>
              <a:rPr lang="es-PA" dirty="0" err="1" smtClean="0"/>
              <a:t>Sem</a:t>
            </a:r>
            <a:r>
              <a:rPr lang="es-PA" dirty="0" smtClean="0"/>
              <a:t> 2008)</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37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940966"/>
          </a:xfrm>
        </p:spPr>
        <p:txBody>
          <a:bodyPr/>
          <a:lstStyle/>
          <a:p>
            <a:r>
              <a:rPr lang="es-PA" dirty="0" smtClean="0"/>
              <a:t>Ley de Responsabilidad Social Fiscal</a:t>
            </a:r>
            <a:endParaRPr lang="es-PA" dirty="0"/>
          </a:p>
        </p:txBody>
      </p:sp>
      <p:sp>
        <p:nvSpPr>
          <p:cNvPr id="3" name="2 Marcador de contenido"/>
          <p:cNvSpPr>
            <a:spLocks noGrp="1"/>
          </p:cNvSpPr>
          <p:nvPr>
            <p:ph idx="1"/>
          </p:nvPr>
        </p:nvSpPr>
        <p:spPr>
          <a:xfrm>
            <a:off x="467544" y="1772816"/>
            <a:ext cx="8229600" cy="4525963"/>
          </a:xfrm>
        </p:spPr>
        <p:txBody>
          <a:bodyPr>
            <a:normAutofit lnSpcReduction="10000"/>
          </a:bodyPr>
          <a:lstStyle/>
          <a:p>
            <a:r>
              <a:rPr lang="es-PA" dirty="0"/>
              <a:t>Puede afirmarse, sin duda, que </a:t>
            </a:r>
            <a:r>
              <a:rPr lang="es-PA" dirty="0" smtClean="0"/>
              <a:t>el </a:t>
            </a:r>
            <a:r>
              <a:rPr lang="es-PA" dirty="0"/>
              <a:t>aporte más sustantivo de la Concertación fue reservar un tercio de los ingresos que el Canal aportará al gobierno (uno de cada tres Balboas), exclusivamente para la inversión. De esta manera se ha evitado que una parte </a:t>
            </a:r>
            <a:r>
              <a:rPr lang="es-PA" dirty="0" smtClean="0"/>
              <a:t>de </a:t>
            </a:r>
            <a:r>
              <a:rPr lang="es-PA" dirty="0"/>
              <a:t>los ingresos sean “capturados” por el gasto corriente</a:t>
            </a:r>
            <a:r>
              <a:rPr lang="es-PA" dirty="0" smtClean="0"/>
              <a:t>.</a:t>
            </a:r>
          </a:p>
          <a:p>
            <a:r>
              <a:rPr lang="es-PA" dirty="0"/>
              <a:t>Lo anterior se garantizó a través de la </a:t>
            </a:r>
            <a:r>
              <a:rPr lang="es-PA" dirty="0" smtClean="0"/>
              <a:t>aprobación de </a:t>
            </a:r>
            <a:r>
              <a:rPr lang="es-PA" dirty="0"/>
              <a:t>la Ley de Responsabilidad Social Fiscal. </a:t>
            </a:r>
            <a:r>
              <a:rPr lang="es-PA" dirty="0" smtClean="0"/>
              <a:t>Esta </a:t>
            </a:r>
            <a:r>
              <a:rPr lang="es-PA" dirty="0"/>
              <a:t>ley envió un crucial mensaje en cuanto que las finanzas públicas se manejarán con seriedad, eficiencia y transparencia, </a:t>
            </a:r>
            <a:r>
              <a:rPr lang="es-PA" dirty="0" smtClean="0"/>
              <a:t>y a la </a:t>
            </a:r>
            <a:r>
              <a:rPr lang="es-PA" dirty="0"/>
              <a:t>vez, estableció los criterios para el uso, con fines del desarrollo de Panamá, de 13,000 millones de Balboas procedentes de los ingresos que el Canal aportará al fisco, entre 2009 y 2025.</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50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Ley 34 de 5 de junio, 2008</a:t>
            </a:r>
            <a:endParaRPr lang="es-PA" dirty="0"/>
          </a:p>
        </p:txBody>
      </p:sp>
      <p:sp>
        <p:nvSpPr>
          <p:cNvPr id="3" name="2 Marcador de contenido"/>
          <p:cNvSpPr>
            <a:spLocks noGrp="1"/>
          </p:cNvSpPr>
          <p:nvPr>
            <p:ph idx="1"/>
          </p:nvPr>
        </p:nvSpPr>
        <p:spPr/>
        <p:txBody>
          <a:bodyPr>
            <a:normAutofit fontScale="92500" lnSpcReduction="10000"/>
          </a:bodyPr>
          <a:lstStyle/>
          <a:p>
            <a:pPr lvl="0"/>
            <a:r>
              <a:rPr lang="es-PA" dirty="0"/>
              <a:t>Artículo 16: El Plan Estratégico de gobierno deberá estar enmarcado dentro de los objetivos y metas que surgen de la Concertación Nacional para el Desarrollo.</a:t>
            </a:r>
          </a:p>
          <a:p>
            <a:pPr lvl="0"/>
            <a:r>
              <a:rPr lang="es-PA" dirty="0"/>
              <a:t>Artículo 24: La estrategia de financiamiento para los proyectos derivados de los Acuerdos de la Concertación Nacional para el Desarrollo y la creación del Fondo Nacional para el Desarrollo.    Los recursos depositados en este fondo serán utilizados para financiar trabajos de pre inversión y proyectos relacionados con la Concertación Nacional para el Desarrollo, y serán incorporados al Presupuesto General del Estado.</a:t>
            </a:r>
          </a:p>
          <a:p>
            <a:pPr lvl="0"/>
            <a:r>
              <a:rPr lang="es-PA" dirty="0"/>
              <a:t>Artículo 27: La promoción de la transparencia,  poniendo a disposición de la ciudadanía la información relacionada con la formulación, aprobación, ejecución y modificación del presupuesto</a:t>
            </a:r>
            <a:r>
              <a:rPr lang="es-PA" dirty="0" smtClean="0"/>
              <a:t>.</a:t>
            </a:r>
            <a:endParaRPr lang="es-PA"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396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r>
              <a:rPr lang="es-PA" dirty="0" smtClean="0"/>
              <a:t>Mecanismo de Verificación y Seguimiento de los acuerdos de la Concertación</a:t>
            </a:r>
            <a:endParaRPr lang="es-PA" dirty="0"/>
          </a:p>
        </p:txBody>
      </p:sp>
      <p:sp>
        <p:nvSpPr>
          <p:cNvPr id="3" name="2 Marcador de contenido"/>
          <p:cNvSpPr>
            <a:spLocks noGrp="1"/>
          </p:cNvSpPr>
          <p:nvPr>
            <p:ph idx="1"/>
          </p:nvPr>
        </p:nvSpPr>
        <p:spPr>
          <a:xfrm>
            <a:off x="457200" y="1988841"/>
            <a:ext cx="8229600" cy="3672408"/>
          </a:xfrm>
        </p:spPr>
        <p:txBody>
          <a:bodyPr/>
          <a:lstStyle/>
          <a:p>
            <a:r>
              <a:rPr lang="es-PA" dirty="0" smtClean="0"/>
              <a:t>La Concertación Nacional para el Desarrollo fue convocada para  alcanzar acuerdos y establecer metas claras y medibles sobre el desarrollo nacional y en especial sobre la mejoría de la calidad de vida de todos los panameños.</a:t>
            </a:r>
          </a:p>
          <a:p>
            <a:r>
              <a:rPr lang="es-PA" dirty="0" smtClean="0"/>
              <a:t>La Ley 20 del 25 de febrero de 2008 establece el mecanismo de verificación y seguimiento de los acuerdos de la Concertación Nacional, con la finalidad  que sea objetivo, estable y de sólida base técnica y legitimidad social.</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96752"/>
            <a:ext cx="8229600" cy="1143000"/>
          </a:xfrm>
        </p:spPr>
        <p:txBody>
          <a:bodyPr>
            <a:noAutofit/>
          </a:bodyPr>
          <a:lstStyle/>
          <a:p>
            <a:r>
              <a:rPr lang="es-PA" dirty="0" smtClean="0"/>
              <a:t>Concertación: escenario de diálogo social</a:t>
            </a:r>
            <a:endParaRPr lang="es-PA" dirty="0"/>
          </a:p>
        </p:txBody>
      </p:sp>
      <p:sp>
        <p:nvSpPr>
          <p:cNvPr id="3" name="2 Marcador de contenido"/>
          <p:cNvSpPr>
            <a:spLocks noGrp="1"/>
          </p:cNvSpPr>
          <p:nvPr>
            <p:ph idx="1"/>
          </p:nvPr>
        </p:nvSpPr>
        <p:spPr>
          <a:xfrm>
            <a:off x="467544" y="2420888"/>
            <a:ext cx="8229600" cy="2980928"/>
          </a:xfrm>
        </p:spPr>
        <p:txBody>
          <a:bodyPr/>
          <a:lstStyle/>
          <a:p>
            <a:r>
              <a:rPr lang="es-PA" dirty="0" smtClean="0"/>
              <a:t>Ley de Asociaciones Público  -  Privadas</a:t>
            </a:r>
          </a:p>
          <a:p>
            <a:r>
              <a:rPr lang="es-PA" dirty="0" smtClean="0"/>
              <a:t>Venta de Activos del Estado</a:t>
            </a:r>
          </a:p>
          <a:p>
            <a:r>
              <a:rPr lang="es-PA" dirty="0"/>
              <a:t>Creación de Sala Quinta</a:t>
            </a:r>
          </a:p>
          <a:p>
            <a:r>
              <a:rPr lang="es-PA" dirty="0" smtClean="0"/>
              <a:t>Reformas a la Constitución de la República de Panamá</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665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13533"/>
            <a:ext cx="8229600" cy="1143000"/>
          </a:xfrm>
        </p:spPr>
        <p:txBody>
          <a:bodyPr>
            <a:normAutofit/>
          </a:bodyPr>
          <a:lstStyle/>
          <a:p>
            <a:r>
              <a:rPr lang="es-PA" sz="4000" dirty="0" smtClean="0"/>
              <a:t>Retos</a:t>
            </a:r>
            <a:endParaRPr lang="es-PA" sz="4000" dirty="0"/>
          </a:p>
        </p:txBody>
      </p:sp>
      <p:sp>
        <p:nvSpPr>
          <p:cNvPr id="3" name="2 Marcador de contenido"/>
          <p:cNvSpPr>
            <a:spLocks noGrp="1"/>
          </p:cNvSpPr>
          <p:nvPr>
            <p:ph idx="1"/>
          </p:nvPr>
        </p:nvSpPr>
        <p:spPr/>
        <p:txBody>
          <a:bodyPr/>
          <a:lstStyle/>
          <a:p>
            <a:r>
              <a:rPr lang="es-PA" dirty="0" smtClean="0"/>
              <a:t>Lograr el compromiso contundente de todos los partidos políticos con la implementación de los acuerdos de Concertación Nacional para la construcción, en conjunto con las organizaciones y sectores de la sociedad panameña, del desarrollo humano.</a:t>
            </a:r>
          </a:p>
          <a:p>
            <a:r>
              <a:rPr lang="es-PA" dirty="0" smtClean="0"/>
              <a:t>Construir indicadores cualitativos y cuantitativos para la evaluación objetiva de los alcances de los acuerdos para el desarrollo de nuestra población.</a:t>
            </a:r>
          </a:p>
          <a:p>
            <a:r>
              <a:rPr lang="es-PA" dirty="0" smtClean="0"/>
              <a:t>Perfeccionar el Sistema de Funcionamiento del Consejo de Concertación, para transformarlo en una Institución fuerte, reflexiva y propositiva de Participación Ciudadana.</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3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000" dirty="0" smtClean="0"/>
              <a:t>Origen de la Concertación Nacional</a:t>
            </a:r>
            <a:endParaRPr lang="es-PA" sz="4000" dirty="0"/>
          </a:p>
        </p:txBody>
      </p:sp>
      <p:sp>
        <p:nvSpPr>
          <p:cNvPr id="3" name="2 Marcador de contenido"/>
          <p:cNvSpPr>
            <a:spLocks noGrp="1"/>
          </p:cNvSpPr>
          <p:nvPr>
            <p:ph idx="1"/>
          </p:nvPr>
        </p:nvSpPr>
        <p:spPr/>
        <p:txBody>
          <a:bodyPr>
            <a:normAutofit lnSpcReduction="10000"/>
          </a:bodyPr>
          <a:lstStyle/>
          <a:p>
            <a:r>
              <a:rPr lang="es-PA" dirty="0" smtClean="0"/>
              <a:t>A mediados del año 2006, en la República de Panamá se generó un amplio debate sobre la oportunidad de desarrollo social y económico que se posibilitaría con la decisión, mediante referéndum, de la ampliación del Canal.</a:t>
            </a:r>
          </a:p>
          <a:p>
            <a:pPr marL="0" indent="0">
              <a:buNone/>
            </a:pPr>
            <a:endParaRPr lang="es-PA" dirty="0" smtClean="0"/>
          </a:p>
          <a:p>
            <a:r>
              <a:rPr lang="es-PA" dirty="0" smtClean="0"/>
              <a:t>A solicitud del Presidente de la República se diseña y organiza un proceso de concertación ampliamente participativo, inclusivo y diverso,  contexto en el que se suman voluntades de representantes de partidos políticos, líderes cívicos, empresariales y laborales interesados en contribuir a superar la inequidad y erradicar la pobreza en que vive cerca del 40% de la población.</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29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5"/>
            <a:ext cx="3384375" cy="263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374" y="10375"/>
            <a:ext cx="3275857" cy="263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0"/>
            <a:ext cx="2469735" cy="264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48589"/>
            <a:ext cx="338437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376" y="2622157"/>
            <a:ext cx="2854500" cy="187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50224"/>
            <a:ext cx="2905125" cy="42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496439"/>
            <a:ext cx="3384374" cy="236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376" y="4482150"/>
            <a:ext cx="2854499" cy="237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8994" y="1726894"/>
            <a:ext cx="318638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710762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926976"/>
          </a:xfrm>
        </p:spPr>
        <p:txBody>
          <a:bodyPr>
            <a:normAutofit/>
          </a:bodyPr>
          <a:lstStyle/>
          <a:p>
            <a:r>
              <a:rPr lang="es-PA" sz="3600" dirty="0" smtClean="0"/>
              <a:t>La Concertación Nacional en cifras</a:t>
            </a:r>
            <a:endParaRPr lang="es-PA" sz="36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34920802"/>
              </p:ext>
            </p:extLst>
          </p:nvPr>
        </p:nvGraphicFramePr>
        <p:xfrm>
          <a:off x="2051720" y="1700808"/>
          <a:ext cx="5554960" cy="4754880"/>
        </p:xfrm>
        <a:graphic>
          <a:graphicData uri="http://schemas.openxmlformats.org/drawingml/2006/table">
            <a:tbl>
              <a:tblPr firstRow="1" bandRow="1">
                <a:tableStyleId>{68D230F3-CF80-4859-8CE7-A43EE81993B5}</a:tableStyleId>
              </a:tblPr>
              <a:tblGrid>
                <a:gridCol w="2777480"/>
                <a:gridCol w="2777480"/>
              </a:tblGrid>
              <a:tr h="370840">
                <a:tc>
                  <a:txBody>
                    <a:bodyPr/>
                    <a:lstStyle/>
                    <a:p>
                      <a:r>
                        <a:rPr lang="es-PA" dirty="0" smtClean="0"/>
                        <a:t>Sectores</a:t>
                      </a:r>
                      <a:r>
                        <a:rPr lang="es-PA" baseline="0" dirty="0" smtClean="0"/>
                        <a:t> representativos de la sociedad que participaron</a:t>
                      </a:r>
                      <a:endParaRPr lang="es-PA" dirty="0"/>
                    </a:p>
                  </a:txBody>
                  <a:tcPr/>
                </a:tc>
                <a:tc>
                  <a:txBody>
                    <a:bodyPr/>
                    <a:lstStyle/>
                    <a:p>
                      <a:pPr algn="r"/>
                      <a:r>
                        <a:rPr lang="es-PA" dirty="0" smtClean="0"/>
                        <a:t>16</a:t>
                      </a:r>
                      <a:endParaRPr lang="es-PA" dirty="0"/>
                    </a:p>
                  </a:txBody>
                  <a:tcPr/>
                </a:tc>
              </a:tr>
              <a:tr h="370840">
                <a:tc>
                  <a:txBody>
                    <a:bodyPr/>
                    <a:lstStyle/>
                    <a:p>
                      <a:r>
                        <a:rPr lang="es-PA" dirty="0" smtClean="0"/>
                        <a:t>Mesas de trabajo constituidas</a:t>
                      </a:r>
                      <a:endParaRPr lang="es-PA" dirty="0"/>
                    </a:p>
                  </a:txBody>
                  <a:tcPr/>
                </a:tc>
                <a:tc>
                  <a:txBody>
                    <a:bodyPr/>
                    <a:lstStyle/>
                    <a:p>
                      <a:pPr algn="r"/>
                      <a:r>
                        <a:rPr lang="es-PA" dirty="0" smtClean="0"/>
                        <a:t>5</a:t>
                      </a:r>
                      <a:endParaRPr lang="es-PA" dirty="0"/>
                    </a:p>
                  </a:txBody>
                  <a:tcPr/>
                </a:tc>
              </a:tr>
              <a:tr h="370840">
                <a:tc>
                  <a:txBody>
                    <a:bodyPr/>
                    <a:lstStyle/>
                    <a:p>
                      <a:r>
                        <a:rPr lang="es-PA" dirty="0" smtClean="0"/>
                        <a:t>Sesiones de trabajo realizadas</a:t>
                      </a:r>
                      <a:endParaRPr lang="es-PA" dirty="0"/>
                    </a:p>
                  </a:txBody>
                  <a:tcPr/>
                </a:tc>
                <a:tc>
                  <a:txBody>
                    <a:bodyPr/>
                    <a:lstStyle/>
                    <a:p>
                      <a:pPr algn="r"/>
                      <a:r>
                        <a:rPr lang="es-PA" dirty="0" smtClean="0"/>
                        <a:t>173</a:t>
                      </a:r>
                      <a:endParaRPr lang="es-PA" dirty="0"/>
                    </a:p>
                  </a:txBody>
                  <a:tcPr/>
                </a:tc>
              </a:tr>
              <a:tr h="370840">
                <a:tc>
                  <a:txBody>
                    <a:bodyPr/>
                    <a:lstStyle/>
                    <a:p>
                      <a:r>
                        <a:rPr lang="es-PA" dirty="0" smtClean="0"/>
                        <a:t>Participantes de sectores nacionales</a:t>
                      </a:r>
                      <a:endParaRPr lang="es-PA" dirty="0"/>
                    </a:p>
                  </a:txBody>
                  <a:tcPr/>
                </a:tc>
                <a:tc>
                  <a:txBody>
                    <a:bodyPr/>
                    <a:lstStyle/>
                    <a:p>
                      <a:pPr algn="r"/>
                      <a:r>
                        <a:rPr lang="es-PA" dirty="0" smtClean="0"/>
                        <a:t>487</a:t>
                      </a:r>
                      <a:endParaRPr lang="es-PA" dirty="0"/>
                    </a:p>
                  </a:txBody>
                  <a:tcPr/>
                </a:tc>
              </a:tr>
              <a:tr h="370840">
                <a:tc>
                  <a:txBody>
                    <a:bodyPr/>
                    <a:lstStyle/>
                    <a:p>
                      <a:r>
                        <a:rPr lang="es-PA" dirty="0" smtClean="0"/>
                        <a:t>Participantes en las 9 provincias y 3 comarcas</a:t>
                      </a:r>
                      <a:endParaRPr lang="es-PA" dirty="0"/>
                    </a:p>
                  </a:txBody>
                  <a:tcPr/>
                </a:tc>
                <a:tc>
                  <a:txBody>
                    <a:bodyPr/>
                    <a:lstStyle/>
                    <a:p>
                      <a:pPr algn="r"/>
                      <a:r>
                        <a:rPr lang="es-PA" dirty="0" smtClean="0"/>
                        <a:t>1713</a:t>
                      </a:r>
                      <a:endParaRPr lang="es-PA" dirty="0"/>
                    </a:p>
                  </a:txBody>
                  <a:tcPr/>
                </a:tc>
              </a:tr>
              <a:tr h="370840">
                <a:tc>
                  <a:txBody>
                    <a:bodyPr/>
                    <a:lstStyle/>
                    <a:p>
                      <a:r>
                        <a:rPr lang="es-PA" dirty="0" smtClean="0"/>
                        <a:t>Reuniones sostenidas a lo largo del país</a:t>
                      </a:r>
                      <a:endParaRPr lang="es-PA" dirty="0"/>
                    </a:p>
                  </a:txBody>
                  <a:tcPr/>
                </a:tc>
                <a:tc>
                  <a:txBody>
                    <a:bodyPr/>
                    <a:lstStyle/>
                    <a:p>
                      <a:pPr algn="r"/>
                      <a:r>
                        <a:rPr lang="es-PA" dirty="0" smtClean="0"/>
                        <a:t>51</a:t>
                      </a:r>
                      <a:endParaRPr lang="es-PA" dirty="0"/>
                    </a:p>
                  </a:txBody>
                  <a:tcPr/>
                </a:tc>
              </a:tr>
              <a:tr h="370840">
                <a:tc gridSpan="2">
                  <a:txBody>
                    <a:bodyPr/>
                    <a:lstStyle/>
                    <a:p>
                      <a:r>
                        <a:rPr lang="es-PA" dirty="0" smtClean="0"/>
                        <a:t>Fuente: Memoria</a:t>
                      </a:r>
                      <a:r>
                        <a:rPr lang="es-PA" baseline="0" dirty="0" smtClean="0"/>
                        <a:t> dela Concertación Nacional para el Desarrollo</a:t>
                      </a:r>
                      <a:endParaRPr lang="es-PA" dirty="0"/>
                    </a:p>
                  </a:txBody>
                  <a:tcPr/>
                </a:tc>
                <a:tc hMerge="1">
                  <a:txBody>
                    <a:bodyPr/>
                    <a:lstStyle/>
                    <a:p>
                      <a:pPr algn="r"/>
                      <a:endParaRPr lang="es-PA" dirty="0"/>
                    </a:p>
                  </a:txBody>
                  <a:tcPr/>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355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000" dirty="0" smtClean="0"/>
              <a:t>Mesas de Trabajo</a:t>
            </a:r>
            <a:endParaRPr lang="es-PA" sz="4000" dirty="0"/>
          </a:p>
        </p:txBody>
      </p:sp>
      <p:sp>
        <p:nvSpPr>
          <p:cNvPr id="3" name="2 Marcador de contenido"/>
          <p:cNvSpPr>
            <a:spLocks noGrp="1"/>
          </p:cNvSpPr>
          <p:nvPr>
            <p:ph idx="1"/>
          </p:nvPr>
        </p:nvSpPr>
        <p:spPr/>
        <p:txBody>
          <a:bodyPr/>
          <a:lstStyle/>
          <a:p>
            <a:r>
              <a:rPr lang="es-PA" sz="3200" dirty="0" smtClean="0"/>
              <a:t>Bienestar y equidad</a:t>
            </a:r>
          </a:p>
          <a:p>
            <a:r>
              <a:rPr lang="es-PA" sz="3200" dirty="0" smtClean="0"/>
              <a:t>Crecimiento económico y competitividad</a:t>
            </a:r>
          </a:p>
          <a:p>
            <a:r>
              <a:rPr lang="es-PA" sz="3200" dirty="0" smtClean="0"/>
              <a:t>Modernización institucional</a:t>
            </a:r>
          </a:p>
          <a:p>
            <a:pPr lvl="1"/>
            <a:r>
              <a:rPr lang="es-PA" sz="2800" dirty="0" smtClean="0"/>
              <a:t>Sub-Mesa de Justicia, Ética y Seguridad Ciudadana</a:t>
            </a:r>
          </a:p>
          <a:p>
            <a:r>
              <a:rPr lang="es-PA" sz="3200" dirty="0" smtClean="0"/>
              <a:t>Educación </a:t>
            </a:r>
          </a:p>
          <a:p>
            <a:r>
              <a:rPr lang="es-PA" sz="3200" dirty="0" smtClean="0"/>
              <a:t>Salud</a:t>
            </a:r>
            <a:endParaRPr lang="es-PA" sz="3200"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269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a:bodyPr>
          <a:lstStyle/>
          <a:p>
            <a:r>
              <a:rPr lang="es-PA" sz="4000" dirty="0" smtClean="0"/>
              <a:t>Objetivo del Proceso</a:t>
            </a:r>
            <a:endParaRPr lang="es-PA" sz="4000" dirty="0"/>
          </a:p>
        </p:txBody>
      </p:sp>
      <p:sp>
        <p:nvSpPr>
          <p:cNvPr id="3" name="2 Marcador de contenido"/>
          <p:cNvSpPr>
            <a:spLocks noGrp="1"/>
          </p:cNvSpPr>
          <p:nvPr>
            <p:ph idx="1"/>
          </p:nvPr>
        </p:nvSpPr>
        <p:spPr>
          <a:xfrm>
            <a:off x="467544" y="1988840"/>
            <a:ext cx="8229600" cy="3744416"/>
          </a:xfrm>
        </p:spPr>
        <p:txBody>
          <a:bodyPr>
            <a:normAutofit fontScale="85000" lnSpcReduction="10000"/>
          </a:bodyPr>
          <a:lstStyle/>
          <a:p>
            <a:r>
              <a:rPr lang="es-PA" sz="3600" dirty="0" smtClean="0"/>
              <a:t>Contribuir a transformar Panamá en una sociedad más democrática, equitativa, próspera, dinámica y regionalmente equilibrada en su desarrollo.</a:t>
            </a:r>
          </a:p>
          <a:p>
            <a:r>
              <a:rPr lang="es-PA" sz="3600" dirty="0" smtClean="0"/>
              <a:t>Los acuerdos se formularon teniendo por horizonte el año 2025, cuando Panamá estaría en la posibilidad de alcanzar el estatus de país desarrollado en el plazo de una generación.</a:t>
            </a:r>
          </a:p>
          <a:p>
            <a:pPr marL="0" indent="0">
              <a:buNone/>
            </a:pP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000" dirty="0" smtClean="0"/>
              <a:t>Pobreza y desigualdad</a:t>
            </a:r>
            <a:endParaRPr lang="es-PA" sz="4000" dirty="0"/>
          </a:p>
        </p:txBody>
      </p:sp>
      <p:sp>
        <p:nvSpPr>
          <p:cNvPr id="3" name="2 Marcador de contenido"/>
          <p:cNvSpPr>
            <a:spLocks noGrp="1"/>
          </p:cNvSpPr>
          <p:nvPr>
            <p:ph idx="1"/>
          </p:nvPr>
        </p:nvSpPr>
        <p:spPr/>
        <p:txBody>
          <a:bodyPr>
            <a:normAutofit/>
          </a:bodyPr>
          <a:lstStyle/>
          <a:p>
            <a:r>
              <a:rPr lang="es-PA" dirty="0" smtClean="0"/>
              <a:t>Panamá podría enfrentar límites de tolerancia distributiva en términos de su estabilidad social y política y de la sostenibilidad de su crecimiento a largo plazo, de no afrontar la concentración del crecimiento, la  desigualdad en la distribución del ingreso, las ineficiencias que pesan sobre el sistema de educación y salud y las debilidades de la institucionalidad.</a:t>
            </a:r>
          </a:p>
          <a:p>
            <a:r>
              <a:rPr lang="es-PA" dirty="0" smtClean="0"/>
              <a:t>El gran desafío es articular dos sistemas económicos con un gran diferencial de ingresos y con una enorme distancia en las dotaciones relativas de recursos, de infraestructura y de patrones productivos.</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62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000" dirty="0" smtClean="0"/>
              <a:t>Crecer más y mejor</a:t>
            </a:r>
            <a:endParaRPr lang="es-PA" sz="4000" dirty="0"/>
          </a:p>
        </p:txBody>
      </p:sp>
      <p:sp>
        <p:nvSpPr>
          <p:cNvPr id="3" name="2 Marcador de contenido"/>
          <p:cNvSpPr>
            <a:spLocks noGrp="1"/>
          </p:cNvSpPr>
          <p:nvPr>
            <p:ph idx="1"/>
          </p:nvPr>
        </p:nvSpPr>
        <p:spPr/>
        <p:txBody>
          <a:bodyPr/>
          <a:lstStyle/>
          <a:p>
            <a:r>
              <a:rPr lang="es-PA" dirty="0" smtClean="0"/>
              <a:t>El objetivo de lograr una tasa de crecimiento más alta y sostenida que la histórica, ambientalmente sustentable y geográfica, sectorial  y socialmente mejor distribuida, fue un eje articulador de los principales acuerdos de todas las mesas de concertación.</a:t>
            </a:r>
          </a:p>
          <a:p>
            <a:r>
              <a:rPr lang="es-PA" dirty="0" smtClean="0"/>
              <a:t>Los acuerdos en cuanto a comercio, infraestructura, comercio, infraestructura, turismo, agricultura y ganadería, entre otros, fueron adoptados en la perspectiva de fortalecer la inserción internacional del conjunto del país y de la economía, y no solamente de la zona de tránsito.</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16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8356"/>
            <a:ext cx="8229600" cy="999282"/>
          </a:xfrm>
        </p:spPr>
        <p:txBody>
          <a:bodyPr>
            <a:normAutofit/>
          </a:bodyPr>
          <a:lstStyle/>
          <a:p>
            <a:r>
              <a:rPr lang="es-PA" sz="4000" dirty="0" smtClean="0"/>
              <a:t>Educación</a:t>
            </a:r>
            <a:endParaRPr lang="es-PA" sz="4000" dirty="0"/>
          </a:p>
        </p:txBody>
      </p:sp>
      <p:sp>
        <p:nvSpPr>
          <p:cNvPr id="3" name="2 Marcador de contenido"/>
          <p:cNvSpPr>
            <a:spLocks noGrp="1"/>
          </p:cNvSpPr>
          <p:nvPr>
            <p:ph idx="1"/>
          </p:nvPr>
        </p:nvSpPr>
        <p:spPr/>
        <p:txBody>
          <a:bodyPr/>
          <a:lstStyle/>
          <a:p>
            <a:r>
              <a:rPr lang="es-PA" dirty="0" smtClean="0"/>
              <a:t>En la dirección de fortalecer las bases de un crecimiento alto y sostenido están los principales acuerdos en materia de cobertura y calidad de la educación, así como de extensión de la conectividad.</a:t>
            </a:r>
          </a:p>
          <a:p>
            <a:r>
              <a:rPr lang="es-PA" dirty="0" smtClean="0"/>
              <a:t>La meta de 12 años de escolaridad obligatoria, con los estándares de calidad que se buscan a través de los acuerdos alcanzados en la mesa de educación, colocaría a Panamá en las condiciones de productividad  competencia que demanda la moderna economía del conocimiento.</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59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38874"/>
            <a:ext cx="8229600" cy="1070992"/>
          </a:xfrm>
        </p:spPr>
        <p:txBody>
          <a:bodyPr>
            <a:normAutofit/>
          </a:bodyPr>
          <a:lstStyle/>
          <a:p>
            <a:r>
              <a:rPr lang="es-PA" sz="4000" dirty="0" smtClean="0"/>
              <a:t>Salud</a:t>
            </a:r>
            <a:endParaRPr lang="es-PA" sz="4000" dirty="0"/>
          </a:p>
        </p:txBody>
      </p:sp>
      <p:sp>
        <p:nvSpPr>
          <p:cNvPr id="3" name="2 Marcador de contenido"/>
          <p:cNvSpPr>
            <a:spLocks noGrp="1"/>
          </p:cNvSpPr>
          <p:nvPr>
            <p:ph idx="1"/>
          </p:nvPr>
        </p:nvSpPr>
        <p:spPr>
          <a:xfrm>
            <a:off x="467544" y="1988840"/>
            <a:ext cx="8229600" cy="2880320"/>
          </a:xfrm>
        </p:spPr>
        <p:txBody>
          <a:bodyPr/>
          <a:lstStyle/>
          <a:p>
            <a:r>
              <a:rPr lang="es-PA" dirty="0" smtClean="0"/>
              <a:t> Los acuerdos en materia de salud reconocen que a través de la integración de su sistema público, de la universalidad de la cobertura y la accesibilidad, así como del fortalecimiento de la medicina preventiva y de la estrategia de atención primaria, la salud entendida en su concepción integral, es pilar fundamental de un crecimiento alto y sostenido.</a:t>
            </a:r>
            <a:endParaRPr lang="es-P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21901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421</TotalTime>
  <Words>1513</Words>
  <Application>Microsoft Office PowerPoint</Application>
  <PresentationFormat>Presentación en pantalla (4:3)</PresentationFormat>
  <Paragraphs>79</Paragraphs>
  <Slides>20</Slides>
  <Notes>0</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Paja</vt:lpstr>
      <vt:lpstr>Flujo</vt:lpstr>
      <vt:lpstr>La experiencia del Consejo de Concertación Nacional para el Desarrollo de Panamá</vt:lpstr>
      <vt:lpstr>Origen de la Concertación Nacional</vt:lpstr>
      <vt:lpstr>La Concertación Nacional en cifras</vt:lpstr>
      <vt:lpstr>Mesas de Trabajo</vt:lpstr>
      <vt:lpstr>Objetivo del Proceso</vt:lpstr>
      <vt:lpstr>Pobreza y desigualdad</vt:lpstr>
      <vt:lpstr>Crecer más y mejor</vt:lpstr>
      <vt:lpstr>Educación</vt:lpstr>
      <vt:lpstr>Salud</vt:lpstr>
      <vt:lpstr>Bienestar y Equidad</vt:lpstr>
      <vt:lpstr>Medio ambiente sano</vt:lpstr>
      <vt:lpstr>Un Panamá más equilibrado territorialmente</vt:lpstr>
      <vt:lpstr>Una sociedad más democrática y más ética</vt:lpstr>
      <vt:lpstr>Leyes producto de Concertación</vt:lpstr>
      <vt:lpstr>Ley de Responsabilidad Social Fiscal</vt:lpstr>
      <vt:lpstr>Ley 34 de 5 de junio, 2008</vt:lpstr>
      <vt:lpstr>Mecanismo de Verificación y Seguimiento de los acuerdos de la Concertación</vt:lpstr>
      <vt:lpstr>Concertación: escenario de diálogo social</vt:lpstr>
      <vt:lpstr>Retos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experiencia del Consejo de Concertación Nacional para el Desarrollo de Panamá</dc:title>
  <dc:creator>jennyvergarasibauste</dc:creator>
  <cp:lastModifiedBy>jennyvergarasibauste</cp:lastModifiedBy>
  <cp:revision>29</cp:revision>
  <dcterms:created xsi:type="dcterms:W3CDTF">2013-06-11T22:17:26Z</dcterms:created>
  <dcterms:modified xsi:type="dcterms:W3CDTF">2013-06-12T14:44:14Z</dcterms:modified>
</cp:coreProperties>
</file>